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6" r:id="rId1"/>
  </p:sldMasterIdLst>
  <p:sldIdLst>
    <p:sldId id="256" r:id="rId2"/>
    <p:sldId id="257" r:id="rId3"/>
    <p:sldId id="258" r:id="rId4"/>
    <p:sldId id="259" r:id="rId5"/>
    <p:sldId id="260" r:id="rId6"/>
    <p:sldId id="262" r:id="rId7"/>
    <p:sldId id="263" r:id="rId8"/>
    <p:sldId id="261" r:id="rId9"/>
    <p:sldId id="264" r:id="rId10"/>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962370-EF78-40F4-8E19-915107C00EBA}"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164076571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962370-EF78-40F4-8E19-915107C00EBA}"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1809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962370-EF78-40F4-8E19-915107C00EBA}"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405673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962370-EF78-40F4-8E19-915107C00EBA}"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6F04334-F01B-4B2F-A22E-21B309C2C9C5}"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405972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962370-EF78-40F4-8E19-915107C00EBA}"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2857468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6962370-EF78-40F4-8E19-915107C00EBA}" type="datetimeFigureOut">
              <a:rPr lang="en-US" smtClean="0"/>
              <a:t>3/27/2018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1231022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6962370-EF78-40F4-8E19-915107C00EBA}" type="datetimeFigureOut">
              <a:rPr lang="en-US" smtClean="0"/>
              <a:t>3/27/2018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4252031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962370-EF78-40F4-8E19-915107C00EBA}"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2755865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6962370-EF78-40F4-8E19-915107C00EBA}" type="datetimeFigureOut">
              <a:rPr lang="en-US" smtClean="0"/>
              <a:t>3/27/2018</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6F04334-F01B-4B2F-A22E-21B309C2C9C5}" type="slidenum">
              <a:rPr lang="en-US" smtClean="0"/>
              <a:t>‹#›</a:t>
            </a:fld>
            <a:endParaRPr lang="en-US"/>
          </a:p>
        </p:txBody>
      </p:sp>
    </p:spTree>
    <p:extLst>
      <p:ext uri="{BB962C8B-B14F-4D97-AF65-F5344CB8AC3E}">
        <p14:creationId xmlns:p14="http://schemas.microsoft.com/office/powerpoint/2010/main" val="82527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962370-EF78-40F4-8E19-915107C00EBA}"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74561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6962370-EF78-40F4-8E19-915107C00EBA}"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117361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962370-EF78-40F4-8E19-915107C00EBA}"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3243225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962370-EF78-40F4-8E19-915107C00EBA}" type="datetimeFigureOut">
              <a:rPr lang="en-US" smtClean="0"/>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2449463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962370-EF78-40F4-8E19-915107C00EBA}" type="datetimeFigureOut">
              <a:rPr lang="en-US" smtClean="0"/>
              <a:t>3/27/2018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1478350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6962370-EF78-40F4-8E19-915107C00EBA}" type="datetimeFigureOut">
              <a:rPr lang="en-US" smtClean="0"/>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64080688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962370-EF78-40F4-8E19-915107C00EBA}"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16157460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962370-EF78-40F4-8E19-915107C00EBA}"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F04334-F01B-4B2F-A22E-21B309C2C9C5}" type="slidenum">
              <a:rPr lang="en-US" smtClean="0"/>
              <a:t>‹#›</a:t>
            </a:fld>
            <a:endParaRPr lang="en-US"/>
          </a:p>
        </p:txBody>
      </p:sp>
    </p:spTree>
    <p:extLst>
      <p:ext uri="{BB962C8B-B14F-4D97-AF65-F5344CB8AC3E}">
        <p14:creationId xmlns:p14="http://schemas.microsoft.com/office/powerpoint/2010/main" val="3657237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6962370-EF78-40F4-8E19-915107C00EBA}" type="datetimeFigureOut">
              <a:rPr lang="en-US" smtClean="0"/>
              <a:t>3/27/2018</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6F04334-F01B-4B2F-A22E-21B309C2C9C5}" type="slidenum">
              <a:rPr lang="en-US" smtClean="0"/>
              <a:t>‹#›</a:t>
            </a:fld>
            <a:endParaRPr lang="en-US"/>
          </a:p>
        </p:txBody>
      </p:sp>
    </p:spTree>
    <p:extLst>
      <p:ext uri="{BB962C8B-B14F-4D97-AF65-F5344CB8AC3E}">
        <p14:creationId xmlns:p14="http://schemas.microsoft.com/office/powerpoint/2010/main" val="1884310065"/>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7.jp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AF4EA-2CFA-4950-8DF8-E6148D31C132}"/>
              </a:ext>
            </a:extLst>
          </p:cNvPr>
          <p:cNvSpPr>
            <a:spLocks noGrp="1"/>
          </p:cNvSpPr>
          <p:nvPr>
            <p:ph type="ctrTitle"/>
          </p:nvPr>
        </p:nvSpPr>
        <p:spPr>
          <a:xfrm>
            <a:off x="3402792" y="534880"/>
            <a:ext cx="6587527" cy="767090"/>
          </a:xfrm>
        </p:spPr>
        <p:txBody>
          <a:bodyPr>
            <a:normAutofit fontScale="90000"/>
          </a:bodyPr>
          <a:lstStyle/>
          <a:p>
            <a:br>
              <a:rPr lang="fi-FI" dirty="0">
                <a:ln w="0"/>
                <a:effectLst>
                  <a:outerShdw blurRad="60007" dist="310007" dir="7680000" sy="30000" kx="1300200" algn="ctr" rotWithShape="0">
                    <a:prstClr val="black">
                      <a:alpha val="32000"/>
                    </a:prstClr>
                  </a:outerShdw>
                </a:effectLst>
              </a:rPr>
            </a:br>
            <a:br>
              <a:rPr lang="fi-FI" dirty="0">
                <a:ln w="0"/>
                <a:effectLst>
                  <a:outerShdw blurRad="60007" dist="310007" dir="7680000" sy="30000" kx="1300200" algn="ctr" rotWithShape="0">
                    <a:prstClr val="black">
                      <a:alpha val="32000"/>
                    </a:prstClr>
                  </a:outerShdw>
                </a:effectLst>
              </a:rPr>
            </a:br>
            <a:r>
              <a:rPr lang="fi-FI" sz="4900" dirty="0">
                <a:ln w="0"/>
                <a:effectLst>
                  <a:outerShdw blurRad="60007" dist="310007" dir="7680000" sy="30000" kx="1300200" algn="ctr" rotWithShape="0">
                    <a:prstClr val="black">
                      <a:alpha val="32000"/>
                    </a:prstClr>
                  </a:outerShdw>
                </a:effectLst>
              </a:rPr>
              <a:t>Rhys Maengwyn Jones</a:t>
            </a:r>
            <a:endParaRPr lang="en-US" sz="4900" dirty="0">
              <a:ln w="0"/>
              <a:effectLst>
                <a:outerShdw blurRad="60007" dist="310007" dir="7680000" sy="30000" kx="1300200" algn="ctr" rotWithShape="0">
                  <a:prstClr val="black">
                    <a:alpha val="32000"/>
                  </a:prstClr>
                </a:outerShdw>
              </a:effectLst>
            </a:endParaRPr>
          </a:p>
        </p:txBody>
      </p:sp>
      <p:sp>
        <p:nvSpPr>
          <p:cNvPr id="3" name="Subtitle 2">
            <a:extLst>
              <a:ext uri="{FF2B5EF4-FFF2-40B4-BE49-F238E27FC236}">
                <a16:creationId xmlns:a16="http://schemas.microsoft.com/office/drawing/2014/main" id="{917016D7-63F0-40C2-A8C1-6FD093AD422B}"/>
              </a:ext>
            </a:extLst>
          </p:cNvPr>
          <p:cNvSpPr>
            <a:spLocks noGrp="1"/>
          </p:cNvSpPr>
          <p:nvPr>
            <p:ph type="subTitle" idx="1"/>
          </p:nvPr>
        </p:nvSpPr>
        <p:spPr>
          <a:xfrm>
            <a:off x="2567170" y="1212541"/>
            <a:ext cx="3988138" cy="767090"/>
          </a:xfrm>
        </p:spPr>
        <p:txBody>
          <a:bodyPr>
            <a:noAutofit/>
          </a:bodyPr>
          <a:lstStyle/>
          <a:p>
            <a:r>
              <a:rPr lang="fi-FI" sz="2800" b="1" dirty="0"/>
              <a:t>1941 – 2001</a:t>
            </a:r>
            <a:endParaRPr lang="en-US" sz="2800" dirty="0"/>
          </a:p>
        </p:txBody>
      </p:sp>
      <p:pic>
        <p:nvPicPr>
          <p:cNvPr id="7" name="Picture 6">
            <a:extLst>
              <a:ext uri="{FF2B5EF4-FFF2-40B4-BE49-F238E27FC236}">
                <a16:creationId xmlns:a16="http://schemas.microsoft.com/office/drawing/2014/main" id="{F97CEC28-D6AA-481D-B633-C76CC3117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38" y="651517"/>
            <a:ext cx="3823318" cy="5722990"/>
          </a:xfrm>
          <a:prstGeom prst="rect">
            <a:avLst/>
          </a:prstGeom>
        </p:spPr>
      </p:pic>
      <p:sp>
        <p:nvSpPr>
          <p:cNvPr id="4" name="TextBox 3">
            <a:extLst>
              <a:ext uri="{FF2B5EF4-FFF2-40B4-BE49-F238E27FC236}">
                <a16:creationId xmlns:a16="http://schemas.microsoft.com/office/drawing/2014/main" id="{1869A143-460C-4C6C-B037-75E8626288AE}"/>
              </a:ext>
            </a:extLst>
          </p:cNvPr>
          <p:cNvSpPr txBox="1"/>
          <p:nvPr/>
        </p:nvSpPr>
        <p:spPr>
          <a:xfrm>
            <a:off x="4136143" y="2712793"/>
            <a:ext cx="4838330" cy="1600438"/>
          </a:xfrm>
          <a:prstGeom prst="rect">
            <a:avLst/>
          </a:prstGeom>
          <a:noFill/>
        </p:spPr>
        <p:txBody>
          <a:bodyPr wrap="square" rtlCol="0">
            <a:spAutoFit/>
          </a:bodyPr>
          <a:lstStyle/>
          <a:p>
            <a:r>
              <a:rPr lang="en-US" sz="1400" i="1" dirty="0"/>
              <a:t>"The discoverers struggling through the surf were met on the beach by other people looking at them from the edge of the trees. Thus the same landscape perceived by the newcomers as alien, hostile or having no coherent form, was to the indigenous people their home, a familiar place, the inspiration of dreams"</a:t>
            </a:r>
          </a:p>
        </p:txBody>
      </p:sp>
      <p:sp>
        <p:nvSpPr>
          <p:cNvPr id="5" name="TextBox 4">
            <a:extLst>
              <a:ext uri="{FF2B5EF4-FFF2-40B4-BE49-F238E27FC236}">
                <a16:creationId xmlns:a16="http://schemas.microsoft.com/office/drawing/2014/main" id="{66A937DB-EA59-458F-B516-8DE18C5B783F}"/>
              </a:ext>
            </a:extLst>
          </p:cNvPr>
          <p:cNvSpPr txBox="1"/>
          <p:nvPr/>
        </p:nvSpPr>
        <p:spPr>
          <a:xfrm>
            <a:off x="4380217" y="1582482"/>
            <a:ext cx="4632679" cy="584775"/>
          </a:xfrm>
          <a:prstGeom prst="rect">
            <a:avLst/>
          </a:prstGeom>
          <a:noFill/>
        </p:spPr>
        <p:txBody>
          <a:bodyPr wrap="square" rtlCol="0">
            <a:spAutoFit/>
          </a:bodyPr>
          <a:lstStyle/>
          <a:p>
            <a:r>
              <a:rPr lang="en-US" dirty="0"/>
              <a:t>The Australian Archeologist</a:t>
            </a:r>
          </a:p>
          <a:p>
            <a:r>
              <a:rPr lang="en-US" sz="1400" dirty="0" err="1"/>
              <a:t>Demi-lee</a:t>
            </a:r>
            <a:r>
              <a:rPr lang="en-US" sz="1400" dirty="0"/>
              <a:t> Pretorius</a:t>
            </a:r>
          </a:p>
        </p:txBody>
      </p:sp>
    </p:spTree>
    <p:extLst>
      <p:ext uri="{BB962C8B-B14F-4D97-AF65-F5344CB8AC3E}">
        <p14:creationId xmlns:p14="http://schemas.microsoft.com/office/powerpoint/2010/main" val="3791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47B7-24CF-4B2D-9635-2869F829E915}"/>
              </a:ext>
            </a:extLst>
          </p:cNvPr>
          <p:cNvSpPr>
            <a:spLocks noGrp="1"/>
          </p:cNvSpPr>
          <p:nvPr>
            <p:ph type="title"/>
          </p:nvPr>
        </p:nvSpPr>
        <p:spPr/>
        <p:txBody>
          <a:bodyPr/>
          <a:lstStyle/>
          <a:p>
            <a:pPr algn="ctr"/>
            <a:r>
              <a:rPr lang="en-US" sz="6600" dirty="0">
                <a:effectLst>
                  <a:outerShdw blurRad="60007" dist="310007" dir="7680000" sy="30000" kx="1300200" algn="ctr" rotWithShape="0">
                    <a:prstClr val="black">
                      <a:alpha val="32000"/>
                    </a:prstClr>
                  </a:outerShdw>
                </a:effectLst>
              </a:rPr>
              <a:t>Early Life</a:t>
            </a:r>
          </a:p>
        </p:txBody>
      </p:sp>
      <p:sp>
        <p:nvSpPr>
          <p:cNvPr id="3" name="Content Placeholder 2">
            <a:extLst>
              <a:ext uri="{FF2B5EF4-FFF2-40B4-BE49-F238E27FC236}">
                <a16:creationId xmlns:a16="http://schemas.microsoft.com/office/drawing/2014/main" id="{979B2CD1-1C97-4B33-A7BE-FEF6AA3EAD8E}"/>
              </a:ext>
            </a:extLst>
          </p:cNvPr>
          <p:cNvSpPr>
            <a:spLocks noGrp="1"/>
          </p:cNvSpPr>
          <p:nvPr>
            <p:ph idx="1"/>
          </p:nvPr>
        </p:nvSpPr>
        <p:spPr>
          <a:xfrm>
            <a:off x="804180" y="2132817"/>
            <a:ext cx="8946541" cy="4195481"/>
          </a:xfrm>
        </p:spPr>
        <p:txBody>
          <a:bodyPr>
            <a:normAutofit/>
          </a:bodyPr>
          <a:lstStyle/>
          <a:p>
            <a:pPr algn="ctr"/>
            <a:r>
              <a:rPr lang="en-US" sz="3200" dirty="0"/>
              <a:t>1941</a:t>
            </a:r>
          </a:p>
          <a:p>
            <a:pPr algn="ctr"/>
            <a:r>
              <a:rPr lang="en-US" sz="3200" dirty="0"/>
              <a:t>North Wales</a:t>
            </a:r>
          </a:p>
          <a:p>
            <a:pPr algn="ctr"/>
            <a:r>
              <a:rPr lang="en-US" sz="3200" dirty="0"/>
              <a:t>Grammar school in Cardiff</a:t>
            </a:r>
          </a:p>
          <a:p>
            <a:pPr algn="ctr"/>
            <a:r>
              <a:rPr lang="en-US" sz="3200" dirty="0"/>
              <a:t>Emmanuel in Cambridge</a:t>
            </a:r>
          </a:p>
          <a:p>
            <a:endParaRPr lang="en-US" dirty="0"/>
          </a:p>
        </p:txBody>
      </p:sp>
      <p:pic>
        <p:nvPicPr>
          <p:cNvPr id="5" name="Picture 4">
            <a:extLst>
              <a:ext uri="{FF2B5EF4-FFF2-40B4-BE49-F238E27FC236}">
                <a16:creationId xmlns:a16="http://schemas.microsoft.com/office/drawing/2014/main" id="{75C76D10-DE54-4368-9A6E-38AD4B5DC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198" y="4412200"/>
            <a:ext cx="3648082" cy="2245597"/>
          </a:xfrm>
          <a:prstGeom prst="rect">
            <a:avLst/>
          </a:prstGeom>
        </p:spPr>
      </p:pic>
      <p:pic>
        <p:nvPicPr>
          <p:cNvPr id="6" name="Picture 5">
            <a:extLst>
              <a:ext uri="{FF2B5EF4-FFF2-40B4-BE49-F238E27FC236}">
                <a16:creationId xmlns:a16="http://schemas.microsoft.com/office/drawing/2014/main" id="{BF376902-9BA7-49EA-96E3-F97F8AA72DB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54" b="100000" l="4480" r="91185"/>
                    </a14:imgEffect>
                  </a14:imgLayer>
                </a14:imgProps>
              </a:ext>
              <a:ext uri="{28A0092B-C50C-407E-A947-70E740481C1C}">
                <a14:useLocalDpi xmlns:a14="http://schemas.microsoft.com/office/drawing/2010/main" val="0"/>
              </a:ext>
            </a:extLst>
          </a:blip>
          <a:stretch>
            <a:fillRect/>
          </a:stretch>
        </p:blipFill>
        <p:spPr>
          <a:xfrm>
            <a:off x="2801539" y="351039"/>
            <a:ext cx="1234322" cy="1032764"/>
          </a:xfrm>
          <a:prstGeom prst="rect">
            <a:avLst/>
          </a:prstGeom>
        </p:spPr>
      </p:pic>
      <p:pic>
        <p:nvPicPr>
          <p:cNvPr id="7" name="Picture 6">
            <a:extLst>
              <a:ext uri="{FF2B5EF4-FFF2-40B4-BE49-F238E27FC236}">
                <a16:creationId xmlns:a16="http://schemas.microsoft.com/office/drawing/2014/main" id="{4D151355-9F5C-44C5-9255-C056B983D5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53" y="4500811"/>
            <a:ext cx="2875980" cy="2156986"/>
          </a:xfrm>
          <a:prstGeom prst="rect">
            <a:avLst/>
          </a:prstGeom>
        </p:spPr>
      </p:pic>
    </p:spTree>
    <p:extLst>
      <p:ext uri="{BB962C8B-B14F-4D97-AF65-F5344CB8AC3E}">
        <p14:creationId xmlns:p14="http://schemas.microsoft.com/office/powerpoint/2010/main" val="356921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200" fill="hold">
                                          <p:stCondLst>
                                            <p:cond delay="0"/>
                                          </p:stCondLst>
                                        </p:cTn>
                                        <p:tgtEl>
                                          <p:spTgt spid="6"/>
                                        </p:tgtEl>
                                        <p:attrNameLst>
                                          <p:attrName>r</p:attrName>
                                        </p:attrNameLst>
                                      </p:cBhvr>
                                    </p:animRot>
                                    <p:animRot by="-240000">
                                      <p:cBhvr>
                                        <p:cTn id="7" dur="400" fill="hold">
                                          <p:stCondLst>
                                            <p:cond delay="400"/>
                                          </p:stCondLst>
                                        </p:cTn>
                                        <p:tgtEl>
                                          <p:spTgt spid="6"/>
                                        </p:tgtEl>
                                        <p:attrNameLst>
                                          <p:attrName>r</p:attrName>
                                        </p:attrNameLst>
                                      </p:cBhvr>
                                    </p:animRot>
                                    <p:animRot by="240000">
                                      <p:cBhvr>
                                        <p:cTn id="8" dur="400" fill="hold">
                                          <p:stCondLst>
                                            <p:cond delay="800"/>
                                          </p:stCondLst>
                                        </p:cTn>
                                        <p:tgtEl>
                                          <p:spTgt spid="6"/>
                                        </p:tgtEl>
                                        <p:attrNameLst>
                                          <p:attrName>r</p:attrName>
                                        </p:attrNameLst>
                                      </p:cBhvr>
                                    </p:animRot>
                                    <p:animRot by="-240000">
                                      <p:cBhvr>
                                        <p:cTn id="9" dur="400" fill="hold">
                                          <p:stCondLst>
                                            <p:cond delay="1200"/>
                                          </p:stCondLst>
                                        </p:cTn>
                                        <p:tgtEl>
                                          <p:spTgt spid="6"/>
                                        </p:tgtEl>
                                        <p:attrNameLst>
                                          <p:attrName>r</p:attrName>
                                        </p:attrNameLst>
                                      </p:cBhvr>
                                    </p:animRot>
                                    <p:animRot by="120000">
                                      <p:cBhvr>
                                        <p:cTn id="10" dur="400" fill="hold">
                                          <p:stCondLst>
                                            <p:cond delay="16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barn(inVertical)">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wipe(down)">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circle(in)">
                                      <p:cBhvr>
                                        <p:cTn id="38" dur="20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A7F9-B07B-46F2-A9B3-F5C753423B07}"/>
              </a:ext>
            </a:extLst>
          </p:cNvPr>
          <p:cNvSpPr>
            <a:spLocks noGrp="1"/>
          </p:cNvSpPr>
          <p:nvPr>
            <p:ph type="title"/>
          </p:nvPr>
        </p:nvSpPr>
        <p:spPr/>
        <p:txBody>
          <a:bodyPr/>
          <a:lstStyle/>
          <a:p>
            <a:r>
              <a:rPr lang="en-US" dirty="0"/>
              <a:t>After Graduation</a:t>
            </a:r>
          </a:p>
        </p:txBody>
      </p:sp>
      <p:sp>
        <p:nvSpPr>
          <p:cNvPr id="3" name="Content Placeholder 2">
            <a:extLst>
              <a:ext uri="{FF2B5EF4-FFF2-40B4-BE49-F238E27FC236}">
                <a16:creationId xmlns:a16="http://schemas.microsoft.com/office/drawing/2014/main" id="{11CA46E6-C474-4DD0-A26B-CCD278895E47}"/>
              </a:ext>
            </a:extLst>
          </p:cNvPr>
          <p:cNvSpPr>
            <a:spLocks noGrp="1"/>
          </p:cNvSpPr>
          <p:nvPr>
            <p:ph idx="1"/>
          </p:nvPr>
        </p:nvSpPr>
        <p:spPr>
          <a:xfrm>
            <a:off x="0" y="2041302"/>
            <a:ext cx="9613861" cy="2850943"/>
          </a:xfrm>
        </p:spPr>
        <p:txBody>
          <a:bodyPr>
            <a:normAutofit fontScale="92500" lnSpcReduction="10000"/>
          </a:bodyPr>
          <a:lstStyle/>
          <a:p>
            <a:r>
              <a:rPr lang="en-US" dirty="0"/>
              <a:t>“Ten Pound </a:t>
            </a:r>
            <a:r>
              <a:rPr lang="en-US" dirty="0" err="1"/>
              <a:t>Poms</a:t>
            </a:r>
            <a:r>
              <a:rPr lang="en-US" dirty="0"/>
              <a:t>”</a:t>
            </a:r>
          </a:p>
          <a:p>
            <a:r>
              <a:rPr lang="en-US" dirty="0"/>
              <a:t> Sydney University</a:t>
            </a:r>
          </a:p>
          <a:p>
            <a:r>
              <a:rPr lang="en-US" dirty="0"/>
              <a:t>Australian National University</a:t>
            </a:r>
          </a:p>
          <a:p>
            <a:r>
              <a:rPr lang="en-US" dirty="0"/>
              <a:t>Institute of Advanced Studies in the Humanities</a:t>
            </a:r>
          </a:p>
          <a:p>
            <a:r>
              <a:rPr lang="en-US" dirty="0"/>
              <a:t>Australian Studies at Harvard</a:t>
            </a:r>
          </a:p>
          <a:p>
            <a:r>
              <a:rPr lang="en-US" dirty="0"/>
              <a:t>Australian Academy of Humanities </a:t>
            </a:r>
          </a:p>
          <a:p>
            <a:r>
              <a:rPr lang="en-US" dirty="0"/>
              <a:t>University of Wales </a:t>
            </a:r>
          </a:p>
        </p:txBody>
      </p:sp>
      <p:pic>
        <p:nvPicPr>
          <p:cNvPr id="5" name="Picture 4">
            <a:extLst>
              <a:ext uri="{FF2B5EF4-FFF2-40B4-BE49-F238E27FC236}">
                <a16:creationId xmlns:a16="http://schemas.microsoft.com/office/drawing/2014/main" id="{A326448F-374F-4014-BF91-DA408229C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6545" y="1020375"/>
            <a:ext cx="3928848" cy="2578307"/>
          </a:xfrm>
          <a:prstGeom prst="rect">
            <a:avLst/>
          </a:prstGeom>
        </p:spPr>
      </p:pic>
      <p:pic>
        <p:nvPicPr>
          <p:cNvPr id="6" name="Picture 5">
            <a:extLst>
              <a:ext uri="{FF2B5EF4-FFF2-40B4-BE49-F238E27FC236}">
                <a16:creationId xmlns:a16="http://schemas.microsoft.com/office/drawing/2014/main" id="{AB1D8A3D-D5DC-403D-BC69-914292740F9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889" b="96667" l="10000" r="90000"/>
                    </a14:imgEffect>
                  </a14:imgLayer>
                </a14:imgProps>
              </a:ext>
              <a:ext uri="{28A0092B-C50C-407E-A947-70E740481C1C}">
                <a14:useLocalDpi xmlns:a14="http://schemas.microsoft.com/office/drawing/2010/main" val="0"/>
              </a:ext>
            </a:extLst>
          </a:blip>
          <a:stretch>
            <a:fillRect/>
          </a:stretch>
        </p:blipFill>
        <p:spPr>
          <a:xfrm>
            <a:off x="-163210" y="4656909"/>
            <a:ext cx="3945536" cy="2690138"/>
          </a:xfrm>
          <a:prstGeom prst="rect">
            <a:avLst/>
          </a:prstGeom>
        </p:spPr>
      </p:pic>
      <p:pic>
        <p:nvPicPr>
          <p:cNvPr id="7" name="Picture 6">
            <a:extLst>
              <a:ext uri="{FF2B5EF4-FFF2-40B4-BE49-F238E27FC236}">
                <a16:creationId xmlns:a16="http://schemas.microsoft.com/office/drawing/2014/main" id="{AF19E1DC-C852-4750-8F5E-E8FECD2FD6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9558" y="4656909"/>
            <a:ext cx="1461181" cy="1651135"/>
          </a:xfrm>
          <a:prstGeom prst="rect">
            <a:avLst/>
          </a:prstGeom>
        </p:spPr>
      </p:pic>
      <p:pic>
        <p:nvPicPr>
          <p:cNvPr id="9" name="Picture 8">
            <a:extLst>
              <a:ext uri="{FF2B5EF4-FFF2-40B4-BE49-F238E27FC236}">
                <a16:creationId xmlns:a16="http://schemas.microsoft.com/office/drawing/2014/main" id="{F6AC9792-9B49-4C39-98E8-4BC3784E37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2422" y="3381934"/>
            <a:ext cx="4092019" cy="4092019"/>
          </a:xfrm>
          <a:prstGeom prst="rect">
            <a:avLst/>
          </a:prstGeom>
        </p:spPr>
      </p:pic>
      <p:sp>
        <p:nvSpPr>
          <p:cNvPr id="10" name="TextBox 9">
            <a:extLst>
              <a:ext uri="{FF2B5EF4-FFF2-40B4-BE49-F238E27FC236}">
                <a16:creationId xmlns:a16="http://schemas.microsoft.com/office/drawing/2014/main" id="{95BC1AFE-481E-488E-928C-759E29333FBE}"/>
              </a:ext>
            </a:extLst>
          </p:cNvPr>
          <p:cNvSpPr txBox="1"/>
          <p:nvPr/>
        </p:nvSpPr>
        <p:spPr>
          <a:xfrm>
            <a:off x="3782326" y="4816698"/>
            <a:ext cx="3775004" cy="369332"/>
          </a:xfrm>
          <a:prstGeom prst="rect">
            <a:avLst/>
          </a:prstGeom>
          <a:noFill/>
        </p:spPr>
        <p:txBody>
          <a:bodyPr wrap="square" rtlCol="0">
            <a:spAutoFit/>
          </a:bodyPr>
          <a:lstStyle/>
          <a:p>
            <a:r>
              <a:rPr lang="en-US" dirty="0"/>
              <a:t>Archaeology</a:t>
            </a:r>
          </a:p>
        </p:txBody>
      </p:sp>
    </p:spTree>
    <p:extLst>
      <p:ext uri="{BB962C8B-B14F-4D97-AF65-F5344CB8AC3E}">
        <p14:creationId xmlns:p14="http://schemas.microsoft.com/office/powerpoint/2010/main" val="352129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anim calcmode="lin" valueType="num">
                                      <p:cBhvr>
                                        <p:cTn id="54" dur="1000" fill="hold"/>
                                        <p:tgtEl>
                                          <p:spTgt spid="7"/>
                                        </p:tgtEl>
                                        <p:attrNameLst>
                                          <p:attrName>ppt_x</p:attrName>
                                        </p:attrNameLst>
                                      </p:cBhvr>
                                      <p:tavLst>
                                        <p:tav tm="0">
                                          <p:val>
                                            <p:strVal val="#ppt_x"/>
                                          </p:val>
                                        </p:tav>
                                        <p:tav tm="100000">
                                          <p:val>
                                            <p:strVal val="#ppt_x"/>
                                          </p:val>
                                        </p:tav>
                                      </p:tavLst>
                                    </p:anim>
                                    <p:anim calcmode="lin" valueType="num">
                                      <p:cBhvr>
                                        <p:cTn id="5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1000"/>
                                        <p:tgtEl>
                                          <p:spTgt spid="9"/>
                                        </p:tgtEl>
                                      </p:cBhvr>
                                    </p:animEffect>
                                    <p:anim calcmode="lin" valueType="num">
                                      <p:cBhvr>
                                        <p:cTn id="61" dur="1000" fill="hold"/>
                                        <p:tgtEl>
                                          <p:spTgt spid="9"/>
                                        </p:tgtEl>
                                        <p:attrNameLst>
                                          <p:attrName>ppt_x</p:attrName>
                                        </p:attrNameLst>
                                      </p:cBhvr>
                                      <p:tavLst>
                                        <p:tav tm="0">
                                          <p:val>
                                            <p:strVal val="#ppt_x"/>
                                          </p:val>
                                        </p:tav>
                                        <p:tav tm="100000">
                                          <p:val>
                                            <p:strVal val="#ppt_x"/>
                                          </p:val>
                                        </p:tav>
                                      </p:tavLst>
                                    </p:anim>
                                    <p:anim calcmode="lin" valueType="num">
                                      <p:cBhvr>
                                        <p:cTn id="6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A691-048D-4256-85F3-4ACC21EA93D8}"/>
              </a:ext>
            </a:extLst>
          </p:cNvPr>
          <p:cNvSpPr>
            <a:spLocks noGrp="1"/>
          </p:cNvSpPr>
          <p:nvPr>
            <p:ph type="title"/>
          </p:nvPr>
        </p:nvSpPr>
        <p:spPr/>
        <p:txBody>
          <a:bodyPr/>
          <a:lstStyle/>
          <a:p>
            <a:r>
              <a:rPr lang="en-US" dirty="0"/>
              <a:t>Work in Australia</a:t>
            </a:r>
          </a:p>
        </p:txBody>
      </p:sp>
      <p:pic>
        <p:nvPicPr>
          <p:cNvPr id="5" name="Content Placeholder 4">
            <a:extLst>
              <a:ext uri="{FF2B5EF4-FFF2-40B4-BE49-F238E27FC236}">
                <a16:creationId xmlns:a16="http://schemas.microsoft.com/office/drawing/2014/main" id="{A9DA8F37-1A04-4861-BA2A-0B11416101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8603" y="188536"/>
            <a:ext cx="4527843" cy="3015006"/>
          </a:xfrm>
        </p:spPr>
      </p:pic>
      <p:sp>
        <p:nvSpPr>
          <p:cNvPr id="6" name="TextBox 5">
            <a:extLst>
              <a:ext uri="{FF2B5EF4-FFF2-40B4-BE49-F238E27FC236}">
                <a16:creationId xmlns:a16="http://schemas.microsoft.com/office/drawing/2014/main" id="{44058C74-2D9B-41A1-97B4-E7C03DC2087A}"/>
              </a:ext>
            </a:extLst>
          </p:cNvPr>
          <p:cNvSpPr txBox="1"/>
          <p:nvPr/>
        </p:nvSpPr>
        <p:spPr>
          <a:xfrm>
            <a:off x="300524" y="1956363"/>
            <a:ext cx="4740566" cy="424731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Tasmania</a:t>
            </a:r>
          </a:p>
          <a:p>
            <a:pPr marL="285750" indent="-285750">
              <a:lnSpc>
                <a:spcPct val="200000"/>
              </a:lnSpc>
              <a:buFont typeface="Arial" panose="020B0604020202020204" pitchFamily="34" charset="0"/>
              <a:buChar char="•"/>
            </a:pPr>
            <a:r>
              <a:rPr lang="en-US" dirty="0"/>
              <a:t>origins</a:t>
            </a:r>
          </a:p>
          <a:p>
            <a:pPr marL="285750" indent="-285750">
              <a:lnSpc>
                <a:spcPct val="200000"/>
              </a:lnSpc>
              <a:buFont typeface="Arial" panose="020B0604020202020204" pitchFamily="34" charset="0"/>
              <a:buChar char="•"/>
            </a:pPr>
            <a:r>
              <a:rPr lang="en-US" dirty="0"/>
              <a:t>foraging and nourishment </a:t>
            </a:r>
          </a:p>
          <a:p>
            <a:pPr marL="285750" indent="-285750">
              <a:lnSpc>
                <a:spcPct val="200000"/>
              </a:lnSpc>
              <a:buFont typeface="Arial" panose="020B0604020202020204" pitchFamily="34" charset="0"/>
              <a:buChar char="•"/>
            </a:pPr>
            <a:r>
              <a:rPr lang="en-US" dirty="0"/>
              <a:t>"luminescent” dating technique</a:t>
            </a:r>
          </a:p>
          <a:p>
            <a:pPr marL="285750" indent="-285750">
              <a:lnSpc>
                <a:spcPct val="200000"/>
              </a:lnSpc>
              <a:buFont typeface="Arial" panose="020B0604020202020204" pitchFamily="34" charset="0"/>
              <a:buChar char="•"/>
            </a:pPr>
            <a:r>
              <a:rPr lang="en-US" dirty="0"/>
              <a:t>Luminescent dating and human presence in Australia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8" name="Picture 7">
            <a:extLst>
              <a:ext uri="{FF2B5EF4-FFF2-40B4-BE49-F238E27FC236}">
                <a16:creationId xmlns:a16="http://schemas.microsoft.com/office/drawing/2014/main" id="{83121FD2-E021-4672-8D92-3D413DB54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6955" y="2674899"/>
            <a:ext cx="2732620" cy="1959120"/>
          </a:xfrm>
          <a:prstGeom prst="rect">
            <a:avLst/>
          </a:prstGeom>
        </p:spPr>
      </p:pic>
      <p:pic>
        <p:nvPicPr>
          <p:cNvPr id="10" name="Picture 9">
            <a:extLst>
              <a:ext uri="{FF2B5EF4-FFF2-40B4-BE49-F238E27FC236}">
                <a16:creationId xmlns:a16="http://schemas.microsoft.com/office/drawing/2014/main" id="{74CCA352-FB3F-4C44-851A-4B7738FA4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6916" y="4142065"/>
            <a:ext cx="3203915" cy="2402937"/>
          </a:xfrm>
          <a:prstGeom prst="rect">
            <a:avLst/>
          </a:prstGeom>
        </p:spPr>
      </p:pic>
      <p:pic>
        <p:nvPicPr>
          <p:cNvPr id="12" name="Picture 11">
            <a:extLst>
              <a:ext uri="{FF2B5EF4-FFF2-40B4-BE49-F238E27FC236}">
                <a16:creationId xmlns:a16="http://schemas.microsoft.com/office/drawing/2014/main" id="{CBC84C72-F7FC-46E1-B89E-51BF5F4626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5829" y="4605988"/>
            <a:ext cx="2370010" cy="2046302"/>
          </a:xfrm>
          <a:prstGeom prst="rect">
            <a:avLst/>
          </a:prstGeom>
        </p:spPr>
      </p:pic>
    </p:spTree>
    <p:extLst>
      <p:ext uri="{BB962C8B-B14F-4D97-AF65-F5344CB8AC3E}">
        <p14:creationId xmlns:p14="http://schemas.microsoft.com/office/powerpoint/2010/main" val="277477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0D65-C68C-4FCC-94C1-E35B486C735B}"/>
              </a:ext>
            </a:extLst>
          </p:cNvPr>
          <p:cNvSpPr>
            <a:spLocks noGrp="1"/>
          </p:cNvSpPr>
          <p:nvPr>
            <p:ph type="title"/>
          </p:nvPr>
        </p:nvSpPr>
        <p:spPr/>
        <p:txBody>
          <a:bodyPr/>
          <a:lstStyle/>
          <a:p>
            <a:r>
              <a:rPr lang="en-US" dirty="0"/>
              <a:t>Tasmania and the Aboriginals</a:t>
            </a:r>
          </a:p>
        </p:txBody>
      </p:sp>
      <p:sp>
        <p:nvSpPr>
          <p:cNvPr id="3" name="Content Placeholder 2">
            <a:extLst>
              <a:ext uri="{FF2B5EF4-FFF2-40B4-BE49-F238E27FC236}">
                <a16:creationId xmlns:a16="http://schemas.microsoft.com/office/drawing/2014/main" id="{AFA45A62-F9B6-4E6D-80B7-0FB96B83F6DE}"/>
              </a:ext>
            </a:extLst>
          </p:cNvPr>
          <p:cNvSpPr>
            <a:spLocks noGrp="1"/>
          </p:cNvSpPr>
          <p:nvPr>
            <p:ph idx="1"/>
          </p:nvPr>
        </p:nvSpPr>
        <p:spPr>
          <a:xfrm>
            <a:off x="289704" y="2000658"/>
            <a:ext cx="9613861" cy="3599316"/>
          </a:xfrm>
        </p:spPr>
        <p:txBody>
          <a:bodyPr>
            <a:normAutofit/>
          </a:bodyPr>
          <a:lstStyle/>
          <a:p>
            <a:r>
              <a:rPr lang="en-US" sz="2000" dirty="0"/>
              <a:t>He is best known for his research here</a:t>
            </a:r>
          </a:p>
          <a:p>
            <a:r>
              <a:rPr lang="en-US" sz="2000" dirty="0"/>
              <a:t>Tasmania with Main land Australia</a:t>
            </a:r>
          </a:p>
          <a:p>
            <a:r>
              <a:rPr lang="en-US" sz="2000" dirty="0"/>
              <a:t>Tasmanian isolation and stagnation</a:t>
            </a:r>
          </a:p>
          <a:p>
            <a:r>
              <a:rPr lang="en-US" sz="2000" i="1" dirty="0"/>
              <a:t>The Last Tasmanian </a:t>
            </a:r>
          </a:p>
          <a:p>
            <a:r>
              <a:rPr lang="en-US" sz="1900" dirty="0" err="1"/>
              <a:t>Anbarra</a:t>
            </a:r>
            <a:r>
              <a:rPr lang="en-US" sz="1900" dirty="0"/>
              <a:t> </a:t>
            </a:r>
            <a:r>
              <a:rPr lang="en-US" sz="2000" dirty="0"/>
              <a:t>The Aborigines and the Second World war</a:t>
            </a:r>
          </a:p>
          <a:p>
            <a:r>
              <a:rPr lang="en-US" sz="2000" dirty="0"/>
              <a:t>“Cleaning up country” and “firestick farming”</a:t>
            </a:r>
          </a:p>
          <a:p>
            <a:endParaRPr lang="en-US" sz="1400" dirty="0"/>
          </a:p>
          <a:p>
            <a:endParaRPr lang="en-US" sz="1400" dirty="0"/>
          </a:p>
          <a:p>
            <a:endParaRPr lang="en-US" dirty="0"/>
          </a:p>
        </p:txBody>
      </p:sp>
      <p:pic>
        <p:nvPicPr>
          <p:cNvPr id="5" name="Picture 4">
            <a:extLst>
              <a:ext uri="{FF2B5EF4-FFF2-40B4-BE49-F238E27FC236}">
                <a16:creationId xmlns:a16="http://schemas.microsoft.com/office/drawing/2014/main" id="{41CCF729-0A43-4BCF-BE20-18A69C441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3293" y="2583135"/>
            <a:ext cx="2416570" cy="3412976"/>
          </a:xfrm>
          <a:prstGeom prst="rect">
            <a:avLst/>
          </a:prstGeom>
        </p:spPr>
      </p:pic>
      <p:pic>
        <p:nvPicPr>
          <p:cNvPr id="7" name="Picture 6">
            <a:extLst>
              <a:ext uri="{FF2B5EF4-FFF2-40B4-BE49-F238E27FC236}">
                <a16:creationId xmlns:a16="http://schemas.microsoft.com/office/drawing/2014/main" id="{CB5D7147-4AF8-47C3-9FAD-7EE566FB2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121" y="4581561"/>
            <a:ext cx="2140259" cy="2036826"/>
          </a:xfrm>
          <a:prstGeom prst="rect">
            <a:avLst/>
          </a:prstGeom>
        </p:spPr>
      </p:pic>
      <p:pic>
        <p:nvPicPr>
          <p:cNvPr id="9" name="Picture 8">
            <a:extLst>
              <a:ext uri="{FF2B5EF4-FFF2-40B4-BE49-F238E27FC236}">
                <a16:creationId xmlns:a16="http://schemas.microsoft.com/office/drawing/2014/main" id="{4B726685-0CE6-4AD3-803E-D6302E695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749" y="5432700"/>
            <a:ext cx="3606742" cy="1330738"/>
          </a:xfrm>
          <a:prstGeom prst="rect">
            <a:avLst/>
          </a:prstGeom>
        </p:spPr>
      </p:pic>
      <p:pic>
        <p:nvPicPr>
          <p:cNvPr id="11" name="Picture 10">
            <a:extLst>
              <a:ext uri="{FF2B5EF4-FFF2-40B4-BE49-F238E27FC236}">
                <a16:creationId xmlns:a16="http://schemas.microsoft.com/office/drawing/2014/main" id="{FA6D214C-0370-4E29-A598-FB5C52448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759" y="5049391"/>
            <a:ext cx="2319045" cy="1739284"/>
          </a:xfrm>
          <a:prstGeom prst="rect">
            <a:avLst/>
          </a:prstGeom>
        </p:spPr>
      </p:pic>
      <p:pic>
        <p:nvPicPr>
          <p:cNvPr id="13" name="Picture 12">
            <a:extLst>
              <a:ext uri="{FF2B5EF4-FFF2-40B4-BE49-F238E27FC236}">
                <a16:creationId xmlns:a16="http://schemas.microsoft.com/office/drawing/2014/main" id="{07CFA229-D971-4755-A4EC-3A5074C982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6781" y="5049391"/>
            <a:ext cx="2557755" cy="1726485"/>
          </a:xfrm>
          <a:prstGeom prst="rect">
            <a:avLst/>
          </a:prstGeom>
        </p:spPr>
      </p:pic>
      <p:pic>
        <p:nvPicPr>
          <p:cNvPr id="15" name="Picture 14">
            <a:extLst>
              <a:ext uri="{FF2B5EF4-FFF2-40B4-BE49-F238E27FC236}">
                <a16:creationId xmlns:a16="http://schemas.microsoft.com/office/drawing/2014/main" id="{AFC97424-5D07-43E7-93F3-F4554EAE7D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3091" y="529862"/>
            <a:ext cx="3679401" cy="2355479"/>
          </a:xfrm>
          <a:prstGeom prst="rect">
            <a:avLst/>
          </a:prstGeom>
        </p:spPr>
      </p:pic>
    </p:spTree>
    <p:extLst>
      <p:ext uri="{BB962C8B-B14F-4D97-AF65-F5344CB8AC3E}">
        <p14:creationId xmlns:p14="http://schemas.microsoft.com/office/powerpoint/2010/main" val="1248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down)">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29A1-F7CD-4641-9FB8-F5791993C829}"/>
              </a:ext>
            </a:extLst>
          </p:cNvPr>
          <p:cNvSpPr>
            <a:spLocks noGrp="1"/>
          </p:cNvSpPr>
          <p:nvPr>
            <p:ph type="title"/>
          </p:nvPr>
        </p:nvSpPr>
        <p:spPr/>
        <p:txBody>
          <a:bodyPr/>
          <a:lstStyle/>
          <a:p>
            <a:r>
              <a:rPr lang="en-US" dirty="0"/>
              <a:t>Cowboy Archaeology?</a:t>
            </a:r>
          </a:p>
        </p:txBody>
      </p:sp>
      <p:sp>
        <p:nvSpPr>
          <p:cNvPr id="3" name="Content Placeholder 2">
            <a:extLst>
              <a:ext uri="{FF2B5EF4-FFF2-40B4-BE49-F238E27FC236}">
                <a16:creationId xmlns:a16="http://schemas.microsoft.com/office/drawing/2014/main" id="{1E2B1DED-E6A6-4A3A-923C-0D8D8F011AC6}"/>
              </a:ext>
            </a:extLst>
          </p:cNvPr>
          <p:cNvSpPr>
            <a:spLocks noGrp="1"/>
          </p:cNvSpPr>
          <p:nvPr>
            <p:ph idx="1"/>
          </p:nvPr>
        </p:nvSpPr>
        <p:spPr>
          <a:xfrm>
            <a:off x="174294" y="2088297"/>
            <a:ext cx="11730661" cy="4521127"/>
          </a:xfrm>
        </p:spPr>
        <p:txBody>
          <a:bodyPr>
            <a:normAutofit/>
          </a:bodyPr>
          <a:lstStyle/>
          <a:p>
            <a:r>
              <a:rPr lang="en-US" sz="2600" dirty="0"/>
              <a:t>Considered working out of just which sites and context that would help the big issue</a:t>
            </a:r>
          </a:p>
          <a:p>
            <a:r>
              <a:rPr lang="en-US" sz="2600" dirty="0"/>
              <a:t>Rapid field projects</a:t>
            </a:r>
          </a:p>
          <a:p>
            <a:r>
              <a:rPr lang="en-US" sz="2600" dirty="0"/>
              <a:t>Lab work</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……But mostly it was because he wore bush clothes</a:t>
            </a:r>
          </a:p>
          <a:p>
            <a:endParaRPr lang="en-US" dirty="0"/>
          </a:p>
        </p:txBody>
      </p:sp>
      <p:pic>
        <p:nvPicPr>
          <p:cNvPr id="4" name="Picture 3">
            <a:extLst>
              <a:ext uri="{FF2B5EF4-FFF2-40B4-BE49-F238E27FC236}">
                <a16:creationId xmlns:a16="http://schemas.microsoft.com/office/drawing/2014/main" id="{348666C0-F320-4C7A-952F-1915D62BF941}"/>
              </a:ext>
            </a:extLst>
          </p:cNvPr>
          <p:cNvPicPr>
            <a:picLocks noChangeAspect="1"/>
          </p:cNvPicPr>
          <p:nvPr/>
        </p:nvPicPr>
        <p:blipFill>
          <a:blip r:embed="rId2"/>
          <a:stretch>
            <a:fillRect/>
          </a:stretch>
        </p:blipFill>
        <p:spPr>
          <a:xfrm>
            <a:off x="8288105" y="2522492"/>
            <a:ext cx="2006077" cy="3582280"/>
          </a:xfrm>
          <a:prstGeom prst="rect">
            <a:avLst/>
          </a:prstGeom>
        </p:spPr>
      </p:pic>
    </p:spTree>
    <p:extLst>
      <p:ext uri="{BB962C8B-B14F-4D97-AF65-F5344CB8AC3E}">
        <p14:creationId xmlns:p14="http://schemas.microsoft.com/office/powerpoint/2010/main" val="143726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wipe(down)">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EB947-D6E4-4CFB-A9A4-3415137BBF04}"/>
              </a:ext>
            </a:extLst>
          </p:cNvPr>
          <p:cNvSpPr>
            <a:spLocks noGrp="1"/>
          </p:cNvSpPr>
          <p:nvPr>
            <p:ph type="title"/>
          </p:nvPr>
        </p:nvSpPr>
        <p:spPr/>
        <p:txBody>
          <a:bodyPr/>
          <a:lstStyle/>
          <a:p>
            <a:r>
              <a:rPr lang="en-US" dirty="0"/>
              <a:t>Passing of Rhys Jones</a:t>
            </a:r>
          </a:p>
        </p:txBody>
      </p:sp>
      <p:sp>
        <p:nvSpPr>
          <p:cNvPr id="3" name="Content Placeholder 2">
            <a:extLst>
              <a:ext uri="{FF2B5EF4-FFF2-40B4-BE49-F238E27FC236}">
                <a16:creationId xmlns:a16="http://schemas.microsoft.com/office/drawing/2014/main" id="{BD5FA40C-CFA0-4D76-9495-7AAF06371162}"/>
              </a:ext>
            </a:extLst>
          </p:cNvPr>
          <p:cNvSpPr>
            <a:spLocks noGrp="1"/>
          </p:cNvSpPr>
          <p:nvPr>
            <p:ph idx="1"/>
          </p:nvPr>
        </p:nvSpPr>
        <p:spPr/>
        <p:txBody>
          <a:bodyPr/>
          <a:lstStyle/>
          <a:p>
            <a:r>
              <a:rPr lang="en-US" dirty="0" err="1"/>
              <a:t>Leukmia</a:t>
            </a:r>
            <a:endParaRPr lang="en-US" dirty="0"/>
          </a:p>
          <a:p>
            <a:r>
              <a:rPr lang="en-US" dirty="0"/>
              <a:t>Burial</a:t>
            </a:r>
          </a:p>
        </p:txBody>
      </p:sp>
      <p:pic>
        <p:nvPicPr>
          <p:cNvPr id="4" name="Picture 3">
            <a:extLst>
              <a:ext uri="{FF2B5EF4-FFF2-40B4-BE49-F238E27FC236}">
                <a16:creationId xmlns:a16="http://schemas.microsoft.com/office/drawing/2014/main" id="{BC805C1B-8C85-4883-837C-B12B32F56708}"/>
              </a:ext>
            </a:extLst>
          </p:cNvPr>
          <p:cNvPicPr>
            <a:picLocks noChangeAspect="1"/>
          </p:cNvPicPr>
          <p:nvPr/>
        </p:nvPicPr>
        <p:blipFill>
          <a:blip r:embed="rId2"/>
          <a:stretch>
            <a:fillRect/>
          </a:stretch>
        </p:blipFill>
        <p:spPr>
          <a:xfrm>
            <a:off x="4385709" y="2130639"/>
            <a:ext cx="7239424" cy="4504215"/>
          </a:xfrm>
          <a:prstGeom prst="rect">
            <a:avLst/>
          </a:prstGeom>
        </p:spPr>
      </p:pic>
    </p:spTree>
    <p:extLst>
      <p:ext uri="{BB962C8B-B14F-4D97-AF65-F5344CB8AC3E}">
        <p14:creationId xmlns:p14="http://schemas.microsoft.com/office/powerpoint/2010/main" val="41076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4999-9AF0-4356-8D28-3A315FD579F2}"/>
              </a:ext>
            </a:extLst>
          </p:cNvPr>
          <p:cNvSpPr>
            <a:spLocks noGrp="1"/>
          </p:cNvSpPr>
          <p:nvPr>
            <p:ph type="title"/>
          </p:nvPr>
        </p:nvSpPr>
        <p:spPr/>
        <p:txBody>
          <a:bodyPr/>
          <a:lstStyle/>
          <a:p>
            <a:r>
              <a:rPr lang="en-US" dirty="0"/>
              <a:t>Legacy</a:t>
            </a:r>
          </a:p>
        </p:txBody>
      </p:sp>
      <p:pic>
        <p:nvPicPr>
          <p:cNvPr id="5" name="Content Placeholder 4">
            <a:extLst>
              <a:ext uri="{FF2B5EF4-FFF2-40B4-BE49-F238E27FC236}">
                <a16:creationId xmlns:a16="http://schemas.microsoft.com/office/drawing/2014/main" id="{1F4255EA-96C4-42A5-B783-B172136FD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3068" y="2373242"/>
            <a:ext cx="2995878" cy="3980963"/>
          </a:xfrm>
        </p:spPr>
      </p:pic>
      <p:sp>
        <p:nvSpPr>
          <p:cNvPr id="7" name="TextBox 6">
            <a:extLst>
              <a:ext uri="{FF2B5EF4-FFF2-40B4-BE49-F238E27FC236}">
                <a16:creationId xmlns:a16="http://schemas.microsoft.com/office/drawing/2014/main" id="{0C34D372-C976-4817-A602-10D0818D6783}"/>
              </a:ext>
            </a:extLst>
          </p:cNvPr>
          <p:cNvSpPr txBox="1"/>
          <p:nvPr/>
        </p:nvSpPr>
        <p:spPr>
          <a:xfrm>
            <a:off x="239697" y="2192784"/>
            <a:ext cx="7554897" cy="3447098"/>
          </a:xfrm>
          <a:prstGeom prst="rect">
            <a:avLst/>
          </a:prstGeom>
          <a:noFill/>
        </p:spPr>
        <p:txBody>
          <a:bodyPr wrap="square" rtlCol="0">
            <a:spAutoFit/>
          </a:bodyPr>
          <a:lstStyle/>
          <a:p>
            <a:pPr marL="285750" indent="-285750">
              <a:buFontTx/>
              <a:buChar char="-"/>
            </a:pPr>
            <a:r>
              <a:rPr lang="en-US" sz="4000" dirty="0"/>
              <a:t>experts on Aboriginal studies</a:t>
            </a:r>
          </a:p>
          <a:p>
            <a:pPr marL="285750" indent="-285750">
              <a:buFontTx/>
              <a:buChar char="-"/>
            </a:pPr>
            <a:r>
              <a:rPr lang="en-US" sz="4000" dirty="0"/>
              <a:t>Archaeological Dating</a:t>
            </a:r>
          </a:p>
          <a:p>
            <a:pPr marL="285750" indent="-285750">
              <a:buFontTx/>
              <a:buChar char="-"/>
            </a:pPr>
            <a:r>
              <a:rPr lang="en-US" sz="4000" dirty="0"/>
              <a:t>Feats in </a:t>
            </a:r>
            <a:r>
              <a:rPr lang="en-US" sz="4000" dirty="0" err="1"/>
              <a:t>flaura</a:t>
            </a:r>
            <a:r>
              <a:rPr lang="en-US" sz="4000" dirty="0"/>
              <a:t> and Fauna</a:t>
            </a:r>
          </a:p>
          <a:p>
            <a:pPr marL="285750" indent="-285750">
              <a:buFontTx/>
              <a:buChar char="-"/>
            </a:pPr>
            <a:r>
              <a:rPr lang="en-US" sz="4000" dirty="0"/>
              <a:t>Old Bush</a:t>
            </a:r>
          </a:p>
          <a:p>
            <a:pPr marL="285750" indent="-285750">
              <a:buFontTx/>
              <a:buChar char="-"/>
            </a:pPr>
            <a:r>
              <a:rPr lang="en-US" sz="4000" dirty="0"/>
              <a:t>Mate ship</a:t>
            </a:r>
          </a:p>
          <a:p>
            <a:pPr marL="285750" indent="-285750">
              <a:buFontTx/>
              <a:buChar char="-"/>
            </a:pPr>
            <a:endParaRPr lang="en-US" dirty="0"/>
          </a:p>
        </p:txBody>
      </p:sp>
    </p:spTree>
    <p:extLst>
      <p:ext uri="{BB962C8B-B14F-4D97-AF65-F5344CB8AC3E}">
        <p14:creationId xmlns:p14="http://schemas.microsoft.com/office/powerpoint/2010/main" val="208854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barn(inVertical)">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7">
                                            <p:txEl>
                                              <p:pRg st="4" end="4"/>
                                            </p:txEl>
                                          </p:spTgt>
                                        </p:tgtEl>
                                        <p:attrNameLst>
                                          <p:attrName>style.visibility</p:attrName>
                                        </p:attrNameLst>
                                      </p:cBhvr>
                                      <p:to>
                                        <p:strVal val="visible"/>
                                      </p:to>
                                    </p:set>
                                    <p:animEffect transition="in" filter="wipe(down)">
                                      <p:cBhvr>
                                        <p:cTn id="3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5A5DC-577E-4E1C-8077-4684F54FEC9D}"/>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07DA02FC-E040-4F5B-BD04-D1DF9954F804}"/>
              </a:ext>
            </a:extLst>
          </p:cNvPr>
          <p:cNvSpPr>
            <a:spLocks noGrp="1"/>
          </p:cNvSpPr>
          <p:nvPr>
            <p:ph idx="1"/>
          </p:nvPr>
        </p:nvSpPr>
        <p:spPr/>
        <p:txBody>
          <a:bodyPr>
            <a:normAutofit fontScale="92500" lnSpcReduction="10000"/>
          </a:bodyPr>
          <a:lstStyle/>
          <a:p>
            <a:r>
              <a:rPr lang="fr-FR" dirty="0"/>
              <a:t>Page, Angela. “Professor Rhys Jones.” </a:t>
            </a:r>
            <a:r>
              <a:rPr lang="fr-FR" i="1" dirty="0"/>
              <a:t>SCRIBD</a:t>
            </a:r>
            <a:r>
              <a:rPr lang="fr-FR" dirty="0"/>
              <a:t>, www.scribd.com/document/23981325/Professor-Rhys-Jones. </a:t>
            </a:r>
          </a:p>
          <a:p>
            <a:r>
              <a:rPr lang="en-US" dirty="0"/>
              <a:t>“Rhys </a:t>
            </a:r>
            <a:r>
              <a:rPr lang="en-US" dirty="0" err="1"/>
              <a:t>Maengwyn</a:t>
            </a:r>
            <a:r>
              <a:rPr lang="en-US" dirty="0"/>
              <a:t> Jones.” </a:t>
            </a:r>
            <a:r>
              <a:rPr lang="en-US" i="1" dirty="0"/>
              <a:t>Australian Archaeological Association | AAA</a:t>
            </a:r>
            <a:r>
              <a:rPr lang="en-US" dirty="0"/>
              <a:t>, www.australianarchaeologicalassociation.com.au/awards/rhys-jones-medal/rhys-maengwyn-jones/. </a:t>
            </a:r>
          </a:p>
          <a:p>
            <a:r>
              <a:rPr lang="en-US" dirty="0"/>
              <a:t>“Obituaries Australia.” </a:t>
            </a:r>
            <a:r>
              <a:rPr lang="en-US" i="1" dirty="0"/>
              <a:t>Obituary - Rhys Jones - Obituaries Australia</a:t>
            </a:r>
            <a:r>
              <a:rPr lang="en-US" dirty="0"/>
              <a:t>, oa.anu.edu.au/obituary/jones-rhys-541</a:t>
            </a:r>
          </a:p>
          <a:p>
            <a:r>
              <a:rPr lang="en-US" dirty="0"/>
              <a:t>“Professor Rhys Jones.” </a:t>
            </a:r>
            <a:r>
              <a:rPr lang="en-US" i="1" dirty="0"/>
              <a:t>The Independent</a:t>
            </a:r>
            <a:r>
              <a:rPr lang="en-US" dirty="0"/>
              <a:t>, Independent Digital News and Media, 19 Oct. 2001, www.independent.co.uk/news/obituaries/professor-rhys-jones-9273682.html. </a:t>
            </a:r>
          </a:p>
        </p:txBody>
      </p:sp>
    </p:spTree>
    <p:extLst>
      <p:ext uri="{BB962C8B-B14F-4D97-AF65-F5344CB8AC3E}">
        <p14:creationId xmlns:p14="http://schemas.microsoft.com/office/powerpoint/2010/main" val="182107117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47861</TotalTime>
  <Words>338</Words>
  <Application>Microsoft Office PowerPoint</Application>
  <PresentationFormat>Widescreen</PresentationFormat>
  <Paragraphs>58</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Trebuchet MS</vt:lpstr>
      <vt:lpstr>Berlin</vt:lpstr>
      <vt:lpstr>  Rhys Maengwyn Jones</vt:lpstr>
      <vt:lpstr>Early Life</vt:lpstr>
      <vt:lpstr>After Graduation</vt:lpstr>
      <vt:lpstr>Work in Australia</vt:lpstr>
      <vt:lpstr>Tasmania and the Aboriginals</vt:lpstr>
      <vt:lpstr>Cowboy Archaeology?</vt:lpstr>
      <vt:lpstr>Passing of Rhys Jones</vt:lpstr>
      <vt:lpstr>Legacy</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Demi-Lee Pretorius</dc:creator>
  <cp:lastModifiedBy>Demi-Lee Pretorius</cp:lastModifiedBy>
  <cp:revision>43</cp:revision>
  <cp:lastPrinted>2018-03-27T08:01:26Z</cp:lastPrinted>
  <dcterms:created xsi:type="dcterms:W3CDTF">2018-02-08T06:50:23Z</dcterms:created>
  <dcterms:modified xsi:type="dcterms:W3CDTF">2018-03-28T05:33:02Z</dcterms:modified>
</cp:coreProperties>
</file>